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bin" pitchFamily="2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Unbounded" pitchFamily="2" charset="0"/>
      <p:regular r:id="rId19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45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25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ac72f9fdb835.ngrok-free.app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25b94356@atu.edu.k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hyperlink" Target="https://ac72f9fdb835.ngrok-free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093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09372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378262"/>
            <a:ext cx="2286000" cy="381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965597"/>
            <a:ext cx="9710976" cy="1213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50"/>
              </a:lnSpc>
              <a:buNone/>
            </a:pPr>
            <a:r>
              <a:rPr lang="en-US" sz="7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UNIRIDE</a:t>
            </a:r>
            <a:endParaRPr lang="en-US" sz="7600" dirty="0"/>
          </a:p>
        </p:txBody>
      </p:sp>
      <p:sp>
        <p:nvSpPr>
          <p:cNvPr id="6" name="Text 2"/>
          <p:cNvSpPr/>
          <p:nvPr/>
        </p:nvSpPr>
        <p:spPr>
          <a:xfrm>
            <a:off x="3820477" y="2385774"/>
            <a:ext cx="6989207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Платформа карпулинга для студентов ATU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68693" y="2915722"/>
            <a:ext cx="1269289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Веб-приложение для поиска попутчиков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771" y="3345418"/>
            <a:ext cx="2674620" cy="267462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968693" y="6243384"/>
            <a:ext cx="12692896" cy="24765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  <p:txBody>
          <a:bodyPr/>
          <a:lstStyle/>
          <a:p>
            <a:endParaRPr lang="ru-RU" sz="2800"/>
          </a:p>
        </p:txBody>
      </p:sp>
      <p:sp>
        <p:nvSpPr>
          <p:cNvPr id="10" name="Text 5"/>
          <p:cNvSpPr/>
          <p:nvPr/>
        </p:nvSpPr>
        <p:spPr>
          <a:xfrm>
            <a:off x="968693" y="6560225"/>
            <a:ext cx="253769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Информация о студенте: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968693" y="6899910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ru-RU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Бактыгалиев</a:t>
            </a:r>
            <a:r>
              <a:rPr lang="ru-RU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Амир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968693" y="7243643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Группа: </a:t>
            </a:r>
            <a:r>
              <a:rPr lang="ru-RU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ИС-25-22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968693" y="7587377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курс, Информационные системы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7490460" y="6560225"/>
            <a:ext cx="161841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 проекте:</a:t>
            </a:r>
            <a:endParaRPr lang="en-US" dirty="0"/>
          </a:p>
        </p:txBody>
      </p:sp>
      <p:sp>
        <p:nvSpPr>
          <p:cNvPr id="15" name="Text 10"/>
          <p:cNvSpPr/>
          <p:nvPr/>
        </p:nvSpPr>
        <p:spPr>
          <a:xfrm>
            <a:off x="7490460" y="6899910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Рубежный контроль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7490460" y="7243643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Дисциплина: "Введение в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специальность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</a:t>
            </a:r>
            <a:br>
              <a:rPr lang="ru-RU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</a:br>
            <a:endParaRPr lang="ru-RU" sz="140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ru-RU" sz="1400" dirty="0">
                <a:solidFill>
                  <a:srgbClr val="CAD6DE"/>
                </a:solidFill>
              </a:rPr>
              <a:t>Преподаватель: Дамир </a:t>
            </a:r>
            <a:r>
              <a:rPr lang="ru-RU" sz="1400" dirty="0" err="1">
                <a:solidFill>
                  <a:srgbClr val="CAD6DE"/>
                </a:solidFill>
              </a:rPr>
              <a:t>Рашидинович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7490460" y="7587377"/>
            <a:ext cx="617862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5184" y="561261"/>
            <a:ext cx="7879913" cy="47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Проблема</a:t>
            </a:r>
            <a:r>
              <a:rPr lang="en-US" sz="3000" dirty="0">
                <a:solidFill>
                  <a:srgbClr val="002F6C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и </a:t>
            </a:r>
            <a:r>
              <a:rPr lang="en-US" sz="3000" dirty="0" err="1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Решение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2900005" y="1442323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ПРОБЛЕМА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968693" y="215312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968693" y="213026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4"/>
          <p:cNvSpPr/>
          <p:nvPr/>
        </p:nvSpPr>
        <p:spPr>
          <a:xfrm>
            <a:off x="3800237" y="191023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5969" y="2055971"/>
            <a:ext cx="194310" cy="1943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53478" y="2557939"/>
            <a:ext cx="53466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Неэффективное использование транспорта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153478" y="295798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Личный транспорт студентов используется не полностью, что приводит к финансовым потерям и экологическому ущербу.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968693" y="406574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968693" y="404288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3800237" y="382285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5969" y="3968591"/>
            <a:ext cx="194310" cy="1943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153478" y="4470559"/>
            <a:ext cx="36346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Отсутствие доверенной среды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1153478" y="487060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Нет надежной платформы для поиска попутчиков внутри университетского сообщества.</a:t>
            </a:r>
            <a:endParaRPr lang="en-US" sz="1250" dirty="0"/>
          </a:p>
        </p:txBody>
      </p:sp>
      <p:sp>
        <p:nvSpPr>
          <p:cNvPr id="16" name="Shape 12"/>
          <p:cNvSpPr/>
          <p:nvPr/>
        </p:nvSpPr>
        <p:spPr>
          <a:xfrm>
            <a:off x="968693" y="597836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3"/>
          <p:cNvSpPr/>
          <p:nvPr/>
        </p:nvSpPr>
        <p:spPr>
          <a:xfrm>
            <a:off x="968693" y="595550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4"/>
          <p:cNvSpPr/>
          <p:nvPr/>
        </p:nvSpPr>
        <p:spPr>
          <a:xfrm>
            <a:off x="3800237" y="573547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5969" y="5881211"/>
            <a:ext cx="194310" cy="19431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153478" y="6383179"/>
            <a:ext cx="319956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Неудобство планирования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1153478" y="678322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Сложность в планировании поездок из-за ручного ввода адресов и отсутствия удобных фильтров.</a:t>
            </a:r>
            <a:endParaRPr lang="en-US" sz="1250" dirty="0"/>
          </a:p>
        </p:txBody>
      </p:sp>
      <p:sp>
        <p:nvSpPr>
          <p:cNvPr id="22" name="Text 17"/>
          <p:cNvSpPr/>
          <p:nvPr/>
        </p:nvSpPr>
        <p:spPr>
          <a:xfrm>
            <a:off x="9451538" y="1442323"/>
            <a:ext cx="22861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РЕШЕНИЕ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3" name="Shape 18"/>
          <p:cNvSpPr/>
          <p:nvPr/>
        </p:nvSpPr>
        <p:spPr>
          <a:xfrm>
            <a:off x="7520226" y="215312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Shape 19"/>
          <p:cNvSpPr/>
          <p:nvPr/>
        </p:nvSpPr>
        <p:spPr>
          <a:xfrm>
            <a:off x="7520226" y="213026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Shape 20"/>
          <p:cNvSpPr/>
          <p:nvPr/>
        </p:nvSpPr>
        <p:spPr>
          <a:xfrm>
            <a:off x="10351770" y="191023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7502" y="2055971"/>
            <a:ext cx="194310" cy="19431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705011" y="2557939"/>
            <a:ext cx="349591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Целевая платформа для ATU</a:t>
            </a:r>
            <a:endParaRPr lang="en-US" sz="1500" dirty="0"/>
          </a:p>
        </p:txBody>
      </p:sp>
      <p:sp>
        <p:nvSpPr>
          <p:cNvPr id="28" name="Text 22"/>
          <p:cNvSpPr/>
          <p:nvPr/>
        </p:nvSpPr>
        <p:spPr>
          <a:xfrm>
            <a:off x="7705011" y="295798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Верификация студентов через @atu.edu.kz для создания доверенной среды.</a:t>
            </a:r>
            <a:endParaRPr lang="en-US" sz="1250" dirty="0"/>
          </a:p>
        </p:txBody>
      </p:sp>
      <p:sp>
        <p:nvSpPr>
          <p:cNvPr id="29" name="Shape 23"/>
          <p:cNvSpPr/>
          <p:nvPr/>
        </p:nvSpPr>
        <p:spPr>
          <a:xfrm>
            <a:off x="7520226" y="406574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Shape 24"/>
          <p:cNvSpPr/>
          <p:nvPr/>
        </p:nvSpPr>
        <p:spPr>
          <a:xfrm>
            <a:off x="7520226" y="404288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1" name="Shape 25"/>
          <p:cNvSpPr/>
          <p:nvPr/>
        </p:nvSpPr>
        <p:spPr>
          <a:xfrm>
            <a:off x="10351770" y="382285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7502" y="3968591"/>
            <a:ext cx="194310" cy="19431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7705011" y="4470559"/>
            <a:ext cx="411408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Автоматизация выбора маршрута</a:t>
            </a:r>
            <a:endParaRPr lang="en-US" sz="1500" dirty="0"/>
          </a:p>
        </p:txBody>
      </p:sp>
      <p:sp>
        <p:nvSpPr>
          <p:cNvPr id="34" name="Text 27"/>
          <p:cNvSpPr/>
          <p:nvPr/>
        </p:nvSpPr>
        <p:spPr>
          <a:xfrm>
            <a:off x="7705011" y="487060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Интеграция с 2GIS API для автоматизации выбора точек на карте и оптимизации поиска.</a:t>
            </a:r>
            <a:endParaRPr lang="en-US" sz="1250" dirty="0"/>
          </a:p>
        </p:txBody>
      </p:sp>
      <p:sp>
        <p:nvSpPr>
          <p:cNvPr id="35" name="Shape 28"/>
          <p:cNvSpPr/>
          <p:nvPr/>
        </p:nvSpPr>
        <p:spPr>
          <a:xfrm>
            <a:off x="7520226" y="5978366"/>
            <a:ext cx="6148864" cy="1507808"/>
          </a:xfrm>
          <a:prstGeom prst="roundRect">
            <a:avLst>
              <a:gd name="adj" fmla="val 7277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6" name="Shape 29"/>
          <p:cNvSpPr/>
          <p:nvPr/>
        </p:nvSpPr>
        <p:spPr>
          <a:xfrm>
            <a:off x="7520226" y="5955506"/>
            <a:ext cx="6148864" cy="91440"/>
          </a:xfrm>
          <a:prstGeom prst="roundRect">
            <a:avLst>
              <a:gd name="adj" fmla="val 2656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7" name="Shape 30"/>
          <p:cNvSpPr/>
          <p:nvPr/>
        </p:nvSpPr>
        <p:spPr>
          <a:xfrm>
            <a:off x="10351770" y="5735479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38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7502" y="5881211"/>
            <a:ext cx="194310" cy="194310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7705011" y="6383179"/>
            <a:ext cx="310050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Гибкая система фильтров</a:t>
            </a:r>
            <a:endParaRPr lang="en-US" sz="1500" dirty="0"/>
          </a:p>
        </p:txBody>
      </p:sp>
      <p:sp>
        <p:nvSpPr>
          <p:cNvPr id="40" name="Text 32"/>
          <p:cNvSpPr/>
          <p:nvPr/>
        </p:nvSpPr>
        <p:spPr>
          <a:xfrm>
            <a:off x="7705011" y="6783229"/>
            <a:ext cx="577929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Фильтры по дате, цене и количеству мест для быстрого и удобного подбора поездки.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899" y="339447"/>
            <a:ext cx="519636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Реализованная архитектура</a:t>
            </a:r>
            <a:endParaRPr lang="en-US" sz="22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954" y="1060411"/>
            <a:ext cx="10726247" cy="6021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63599" y="5622004"/>
            <a:ext cx="1791305" cy="32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Пользователь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396943" y="6043951"/>
            <a:ext cx="2334829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Взаимодействует с SPA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1512691" y="4635476"/>
            <a:ext cx="1996844" cy="32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React + TypeScript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1578655" y="5057424"/>
            <a:ext cx="2275613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Одностраничное приложение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007290" y="3751435"/>
            <a:ext cx="1847614" cy="32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LocalStorage API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409699" y="4173382"/>
            <a:ext cx="2334829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Эмуляция сервера (REST)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512691" y="2561487"/>
            <a:ext cx="1791304" cy="32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2GIS Map API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1627294" y="2983434"/>
            <a:ext cx="2275613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Карты и геокодинг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520075" y="1885072"/>
            <a:ext cx="2334829" cy="65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Внутреннее состояние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4520075" y="2604310"/>
            <a:ext cx="2334829" cy="279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Типы и логика приложения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7598" y="1842213"/>
            <a:ext cx="4781631" cy="47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Технологии по слоям</a:t>
            </a:r>
            <a:r>
              <a:rPr lang="en-US" sz="2600" dirty="0">
                <a:solidFill>
                  <a:srgbClr val="002F6C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55196" y="2542238"/>
            <a:ext cx="2313217" cy="34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FRONTEND:</a:t>
            </a:r>
            <a:endParaRPr lang="en-US" sz="2400" dirty="0"/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BC486D9-413F-4BD9-DC3F-7218028C76B5}"/>
              </a:ext>
            </a:extLst>
          </p:cNvPr>
          <p:cNvGrpSpPr/>
          <p:nvPr/>
        </p:nvGrpSpPr>
        <p:grpSpPr>
          <a:xfrm>
            <a:off x="155196" y="2595315"/>
            <a:ext cx="3452669" cy="2698382"/>
            <a:chOff x="174247" y="2920547"/>
            <a:chExt cx="2356564" cy="1432829"/>
          </a:xfrm>
        </p:grpSpPr>
        <p:sp>
          <p:nvSpPr>
            <p:cNvPr id="16" name="Text 13"/>
            <p:cNvSpPr/>
            <p:nvPr/>
          </p:nvSpPr>
          <p:spPr>
            <a:xfrm>
              <a:off x="174248" y="2920547"/>
              <a:ext cx="2356563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React 18</a:t>
              </a:r>
              <a:endParaRPr lang="en-US" sz="20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74248" y="3133415"/>
              <a:ext cx="2356563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TypeScript</a:t>
              </a:r>
              <a:endParaRPr lang="en-US" sz="20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174249" y="3396779"/>
              <a:ext cx="2271822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Vite</a:t>
              </a:r>
              <a:endParaRPr lang="en-US" sz="20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174248" y="3637404"/>
              <a:ext cx="1778980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Tailwind CSS</a:t>
              </a:r>
              <a:endParaRPr lang="en-US" sz="200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174247" y="3878030"/>
              <a:ext cx="1926421" cy="475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ct val="150000"/>
                </a:lnSpc>
                <a:buSzPct val="100000"/>
                <a:buChar char="•"/>
              </a:pPr>
              <a:r>
                <a:rPr lang="en-US" sz="20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React Leaflet</a:t>
              </a:r>
              <a:endParaRPr lang="en-US" sz="2000" dirty="0"/>
            </a:p>
          </p:txBody>
        </p:sp>
      </p:grpSp>
      <p:sp>
        <p:nvSpPr>
          <p:cNvPr id="21" name="Text 18"/>
          <p:cNvSpPr/>
          <p:nvPr/>
        </p:nvSpPr>
        <p:spPr>
          <a:xfrm>
            <a:off x="251844" y="5449552"/>
            <a:ext cx="3461391" cy="326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ВНЕШНИЕ СЕРВИСЫ: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251846" y="5776845"/>
            <a:ext cx="3412281" cy="315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2GIS API (Reverse Geocoding, Map Tiles)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51844" y="6575936"/>
            <a:ext cx="3179444" cy="29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ХРАНЕНИЕ ДАННЫХ: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251846" y="6916151"/>
            <a:ext cx="3179442" cy="34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LocalStorage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241800" y="7400561"/>
            <a:ext cx="8864600" cy="757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Использована гибридная архитектура SPA для быстрого прототипирования с чётким разделением слоёв.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112758"/>
            <a:ext cx="794408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Интеграция с 2GIS API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93" y="2363391"/>
            <a:ext cx="246817" cy="2468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8693" y="2721650"/>
            <a:ext cx="4066342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68693" y="2905958"/>
            <a:ext cx="391370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Интерактивная карта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968693" y="3417213"/>
            <a:ext cx="406634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Пользователь кликает в любую точку на карте, выбирая нужное местоположение.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1851" y="2363391"/>
            <a:ext cx="246817" cy="24681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81851" y="2721650"/>
            <a:ext cx="4066461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5"/>
          <p:cNvSpPr/>
          <p:nvPr/>
        </p:nvSpPr>
        <p:spPr>
          <a:xfrm>
            <a:off x="5281851" y="2905958"/>
            <a:ext cx="4066461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Обратное геокодирование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281851" y="3780353"/>
            <a:ext cx="4066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Координаты (широта, долгота) автоматически отправляются на сервер 2GIS API.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5128" y="2363391"/>
            <a:ext cx="246817" cy="246817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595128" y="2721650"/>
            <a:ext cx="4066461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8"/>
          <p:cNvSpPr/>
          <p:nvPr/>
        </p:nvSpPr>
        <p:spPr>
          <a:xfrm>
            <a:off x="9595128" y="2905958"/>
            <a:ext cx="4066461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Автоматическое заполнение</a:t>
            </a:r>
            <a:endParaRPr lang="en-US" sz="2250" dirty="0"/>
          </a:p>
        </p:txBody>
      </p:sp>
      <p:sp>
        <p:nvSpPr>
          <p:cNvPr id="14" name="Text 9"/>
          <p:cNvSpPr/>
          <p:nvPr/>
        </p:nvSpPr>
        <p:spPr>
          <a:xfrm>
            <a:off x="9595128" y="3780353"/>
            <a:ext cx="4066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2GIS API возвращает читаемый адрес, который мгновенно подставляется в форму поездки.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8693" y="5520928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Вывод:</a:t>
            </a:r>
            <a:endParaRPr lang="en-US" sz="2700" dirty="0"/>
          </a:p>
        </p:txBody>
      </p:sp>
      <p:sp>
        <p:nvSpPr>
          <p:cNvPr id="16" name="Text 11"/>
          <p:cNvSpPr/>
          <p:nvPr/>
        </p:nvSpPr>
        <p:spPr>
          <a:xfrm>
            <a:off x="968693" y="6326743"/>
            <a:ext cx="126928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Интеграция с локальным картографическим сервисом решила ключевую проблему UX и повысила точность данных.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39447"/>
            <a:ext cx="731365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Структура данных и меры безопасности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968693" y="751880"/>
            <a:ext cx="264425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МОДЕЛЬ ДАННЫХ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227534"/>
            <a:ext cx="12692896" cy="51282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425" y="6355794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968693" y="6662618"/>
            <a:ext cx="848308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ПРИНЦИПЫ БЕЗОПАСНОСТИ, ЗАЛОЖЕННЫЕ В ПРОТОТИП: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968693" y="7138273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20425" y="7168217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369695" y="7180659"/>
            <a:ext cx="2058829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Валидация на клиенте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1369695" y="7436286"/>
            <a:ext cx="372701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Проверка email на соответствие домену ATU (</a:t>
            </a:r>
            <a:r>
              <a:rPr lang="en-US" sz="9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@atu.edu.kz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).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5251013" y="7138273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5302746" y="7168217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5652016" y="7180659"/>
            <a:ext cx="2725698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Структурированное хранение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5652016" y="7436286"/>
            <a:ext cx="372713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Данные сохраняются не как произвольный JSON, а через слой </a:t>
            </a:r>
            <a:r>
              <a:rPr lang="en-US" sz="9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localStorageDB.ts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имитирующий работу с БД.</a:t>
            </a:r>
            <a:endParaRPr lang="en-US" sz="950" dirty="0"/>
          </a:p>
        </p:txBody>
      </p:sp>
      <p:sp>
        <p:nvSpPr>
          <p:cNvPr id="15" name="Shape 12"/>
          <p:cNvSpPr/>
          <p:nvPr/>
        </p:nvSpPr>
        <p:spPr>
          <a:xfrm>
            <a:off x="9533453" y="7138273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3"/>
          <p:cNvSpPr/>
          <p:nvPr/>
        </p:nvSpPr>
        <p:spPr>
          <a:xfrm>
            <a:off x="9585186" y="7168217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9934456" y="7180659"/>
            <a:ext cx="2050852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Готовность к развитию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9934456" y="7436286"/>
            <a:ext cx="372713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Архитектура позволяет заменить </a:t>
            </a:r>
            <a:r>
              <a:rPr lang="en-US" sz="9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LocalStorage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на реальный бэкенд (Django/PostgreSQL) без переписывания фронтенда.</a:t>
            </a:r>
            <a:endParaRPr lang="en-US" sz="950" dirty="0"/>
          </a:p>
        </p:txBody>
      </p:sp>
      <p:sp>
        <p:nvSpPr>
          <p:cNvPr id="19" name="Text 16"/>
          <p:cNvSpPr/>
          <p:nvPr/>
        </p:nvSpPr>
        <p:spPr>
          <a:xfrm>
            <a:off x="968693" y="8231148"/>
            <a:ext cx="256758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ДОКУМЕНТАЦИЯ: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68693" y="8706803"/>
            <a:ext cx="126928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Полная ER-диаграмма и описание API находятся в папке </a:t>
            </a:r>
            <a:r>
              <a:rPr lang="en-US" sz="9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/documentation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репозитория.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97572"/>
            <a:ext cx="4230172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Работающий прототип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968693" y="1520864"/>
            <a:ext cx="4809807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Проект полностью работоспособен. Вы можете протестировать его прямо сейчас.</a:t>
            </a:r>
            <a:endParaRPr lang="en-US" sz="1050" dirty="0"/>
          </a:p>
        </p:txBody>
      </p:sp>
      <p:pic>
        <p:nvPicPr>
          <p:cNvPr id="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1864716"/>
            <a:ext cx="1715810" cy="34682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rcRect l="15105" r="16912"/>
          <a:stretch>
            <a:fillRect/>
          </a:stretch>
        </p:blipFill>
        <p:spPr>
          <a:xfrm>
            <a:off x="4894064" y="2378815"/>
            <a:ext cx="3949701" cy="2581271"/>
          </a:xfrm>
          <a:prstGeom prst="rect">
            <a:avLst/>
          </a:prstGeom>
        </p:spPr>
      </p:pic>
      <p:pic>
        <p:nvPicPr>
          <p:cNvPr id="9" name="Image 5"/>
          <p:cNvPicPr>
            <a:picLocks noChangeAspect="1"/>
          </p:cNvPicPr>
          <p:nvPr/>
        </p:nvPicPr>
        <p:blipFill>
          <a:blip r:embed="rId6"/>
          <a:srcRect l="8032"/>
          <a:stretch>
            <a:fillRect/>
          </a:stretch>
        </p:blipFill>
        <p:spPr>
          <a:xfrm>
            <a:off x="7042152" y="5156551"/>
            <a:ext cx="4591048" cy="2739191"/>
          </a:xfrm>
          <a:prstGeom prst="rect">
            <a:avLst/>
          </a:prstGeom>
        </p:spPr>
      </p:pic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5876F827-B589-163B-8E5D-0569E71E43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78" r="15980"/>
          <a:stretch>
            <a:fillRect/>
          </a:stretch>
        </p:blipFill>
        <p:spPr>
          <a:xfrm>
            <a:off x="368300" y="2378816"/>
            <a:ext cx="4108451" cy="2458573"/>
          </a:xfrm>
          <a:prstGeom prst="rect">
            <a:avLst/>
          </a:prstGeom>
        </p:spPr>
      </p:pic>
      <p:pic>
        <p:nvPicPr>
          <p:cNvPr id="15" name="Image 4">
            <a:extLst>
              <a:ext uri="{FF2B5EF4-FFF2-40B4-BE49-F238E27FC236}">
                <a16:creationId xmlns:a16="http://schemas.microsoft.com/office/drawing/2014/main" id="{6DD10A9E-CC7C-D8B5-1C49-6CB6250E38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24" t="-107" r="6140" b="-95"/>
          <a:stretch>
            <a:fillRect/>
          </a:stretch>
        </p:blipFill>
        <p:spPr>
          <a:xfrm>
            <a:off x="1134864" y="5156552"/>
            <a:ext cx="4402336" cy="272866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2DC536F-0D49-E8ED-942A-ECDC1CB251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824" r="11928"/>
          <a:stretch>
            <a:fillRect/>
          </a:stretch>
        </p:blipFill>
        <p:spPr>
          <a:xfrm>
            <a:off x="10026652" y="2211545"/>
            <a:ext cx="3949702" cy="2803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049060"/>
            <a:ext cx="1070800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Выводы и планы по развитию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392204"/>
            <a:ext cx="487489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ЧТО БЫЛО СДЕЛАНО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002161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Создано полностью рабочее клиентское SPA-приложение.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3878580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Реализована сложная бизнес-логика (фильтры, карты, управление состоянием).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4754999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Интегрирован внешний API (2GIS) для решения конкретной проблемы UX.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5631418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Проект задеплоен в публичный доступ и готов к использованию.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810" y="2392204"/>
            <a:ext cx="575095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ПЛАНЫ НА БУДУЩЕЕ (roadmap)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7623810" y="3002161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Бэкенд: Переход на Django REST Framework + PostgreSQL.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810" y="3878580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Безопасность: Внедрение JWT-аутентификации и ролевой модели.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810" y="4754999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Функции: Система рейтингов, реальный чат, push-уведомления.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8693" y="6785491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Данный прототип доказывает реализуемость идеи и служит основой для полноценного продукта.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6959" y="1647230"/>
            <a:ext cx="1185624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455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nbounded" pitchFamily="34" charset="0"/>
                <a:ea typeface="Unbounded" pitchFamily="34" charset="-122"/>
                <a:cs typeface="Unbounded" pitchFamily="34" charset="-120"/>
              </a:rPr>
              <a:t>Спасибо за внимание! </a:t>
            </a:r>
            <a:endParaRPr lang="en-US" sz="455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2539008" y="299037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КОНТАКТЫ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961311" y="3600331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Telegram: @FazzoD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Email: </a:t>
            </a:r>
            <a:r>
              <a:rPr lang="en-US" sz="190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25b94356@atu.edu.kz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194125" y="299037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ССЫЛКИ</a:t>
            </a:r>
            <a:endParaRPr lang="en-US" sz="225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0074AC8-4367-7A0A-79C4-DB5A1C703E1D}"/>
              </a:ext>
            </a:extLst>
          </p:cNvPr>
          <p:cNvGrpSpPr/>
          <p:nvPr/>
        </p:nvGrpSpPr>
        <p:grpSpPr>
          <a:xfrm>
            <a:off x="7489428" y="3600331"/>
            <a:ext cx="6052661" cy="1273260"/>
            <a:chOff x="7616428" y="3600331"/>
            <a:chExt cx="6052661" cy="1273260"/>
          </a:xfrm>
        </p:grpSpPr>
        <p:sp>
          <p:nvSpPr>
            <p:cNvPr id="7" name="Text 5"/>
            <p:cNvSpPr/>
            <p:nvPr/>
          </p:nvSpPr>
          <p:spPr>
            <a:xfrm>
              <a:off x="7623810" y="3600331"/>
              <a:ext cx="6045279" cy="5144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Живое </a:t>
              </a:r>
              <a:r>
                <a:rPr lang="en-US" sz="1900" dirty="0" err="1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приложение</a:t>
              </a:r>
              <a:r>
                <a:rPr lang="en-US" sz="19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:</a:t>
              </a:r>
              <a:r>
                <a:rPr lang="ru-RU" sz="19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 </a:t>
              </a:r>
              <a:r>
                <a:rPr lang="ru-RU" sz="19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  <a:hlinkClick r:id="rId4"/>
                </a:rPr>
                <a:t>ссылка</a:t>
              </a:r>
              <a:endParaRPr lang="en-US" sz="19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7623810" y="4000404"/>
              <a:ext cx="6045279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>
                <a:lnSpc>
                  <a:spcPts val="31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1900" dirty="0" err="1">
                  <a:solidFill>
                    <a:srgbClr val="0A988B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Репозиторий</a:t>
              </a:r>
              <a:endParaRPr lang="en-US" sz="19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616428" y="4478542"/>
              <a:ext cx="6045279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100"/>
                </a:lnSpc>
                <a:buSzPct val="100000"/>
                <a:buChar char="•"/>
              </a:pPr>
              <a:r>
                <a:rPr lang="en-US" sz="19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Документация: /documentation в репозитории</a:t>
              </a:r>
              <a:endParaRPr lang="en-US" sz="1900" dirty="0"/>
            </a:p>
          </p:txBody>
        </p:sp>
      </p:grp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61" y="6742075"/>
            <a:ext cx="5191720" cy="8652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AEBC43-3B1A-4356-B7E1-7D8F9CA8FAE3}">
  <we:reference id="wa200005566" version="3.0.0.3" store="ru-RU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513</Words>
  <Application>Microsoft Office PowerPoint</Application>
  <PresentationFormat>Произвольный</PresentationFormat>
  <Paragraphs>101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Cabin</vt:lpstr>
      <vt:lpstr>Arial</vt:lpstr>
      <vt:lpstr>Unbounded</vt:lpstr>
      <vt:lpstr>Consolas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LP</cp:lastModifiedBy>
  <cp:revision>3</cp:revision>
  <dcterms:created xsi:type="dcterms:W3CDTF">2025-12-14T13:12:51Z</dcterms:created>
  <dcterms:modified xsi:type="dcterms:W3CDTF">2025-12-14T13:43:07Z</dcterms:modified>
</cp:coreProperties>
</file>